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Economica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Economica-bold.fntdata"/><Relationship Id="rId41" Type="http://schemas.openxmlformats.org/officeDocument/2006/relationships/font" Target="fonts/Economica-regular.fntdata"/><Relationship Id="rId22" Type="http://schemas.openxmlformats.org/officeDocument/2006/relationships/slide" Target="slides/slide17.xml"/><Relationship Id="rId44" Type="http://schemas.openxmlformats.org/officeDocument/2006/relationships/font" Target="fonts/Economica-boldItalic.fntdata"/><Relationship Id="rId21" Type="http://schemas.openxmlformats.org/officeDocument/2006/relationships/slide" Target="slides/slide16.xml"/><Relationship Id="rId43" Type="http://schemas.openxmlformats.org/officeDocument/2006/relationships/font" Target="fonts/Economica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361056be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361056be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61056be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361056be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3c521aa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a3c521a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ae3984495_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ae3984495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ae398449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ae398449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e3984495_1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ae3984495_1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8474fd2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8474fd2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8474fd2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8474fd2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474fd2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8474fd2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474fd2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474fd2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e3984495_1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e3984495_1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8476312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8476312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8476312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8476312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84763125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8476312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8476312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8476312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361056b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361056b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361056b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361056b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61056be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361056be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a366a1a4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a366a1a4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361056be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361056be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361056b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361056b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ae398449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ae398449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84763125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84763125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361056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361056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ae398449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ae398449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e3984495_1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e3984495_1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ae3984495_1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ae3984495_1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e3984495_1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e3984495_1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e3984495_1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ae3984495_1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61056b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61056b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www.colasoft.com/download/products/download_capsa.ph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Economica"/>
                <a:ea typeface="Economica"/>
                <a:cs typeface="Economica"/>
                <a:sym typeface="Economica"/>
              </a:rPr>
              <a:t>Traffic Classification and Monitoring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Installation &amp; Configuration contd.</a:t>
            </a:r>
            <a:endParaRPr sz="2000"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1935275"/>
            <a:ext cx="733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Install zabbix server, frontend and agent.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a database and user for zabbix.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Grant all permissions of zabbix database to that user.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Configure it with custom password.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Configure PHP for frontend by adjusting the time zone in </a:t>
            </a:r>
            <a:r>
              <a:rPr i="1" lang="en-GB"/>
              <a:t>apache.conf</a:t>
            </a:r>
            <a:r>
              <a:rPr lang="en-GB"/>
              <a:t> file.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Start the zabbix server and agent using </a:t>
            </a:r>
            <a:r>
              <a:rPr i="1" lang="en-GB"/>
              <a:t>systemctl </a:t>
            </a:r>
            <a:r>
              <a:rPr lang="en-GB"/>
              <a:t>commands.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Configuring Zabbix frontend</a:t>
            </a:r>
            <a:r>
              <a:rPr lang="en-GB" sz="2000"/>
              <a:t> </a:t>
            </a:r>
            <a:endParaRPr sz="200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325" y="2078875"/>
            <a:ext cx="308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Connect to frontend on: </a:t>
            </a:r>
            <a:r>
              <a:rPr i="1" lang="en-GB"/>
              <a:t>http</a:t>
            </a:r>
            <a:r>
              <a:rPr i="1" lang="en-GB">
                <a:solidFill>
                  <a:srgbClr val="25282F"/>
                </a:solidFill>
                <a:highlight>
                  <a:srgbClr val="FAFAFA"/>
                </a:highlight>
              </a:rPr>
              <a:t>://</a:t>
            </a:r>
            <a:r>
              <a:rPr i="1" lang="en-GB">
                <a:solidFill>
                  <a:srgbClr val="D0021B"/>
                </a:solidFill>
                <a:highlight>
                  <a:srgbClr val="FAFAFA"/>
                </a:highlight>
              </a:rPr>
              <a:t>server_ip_or_name</a:t>
            </a:r>
            <a:r>
              <a:rPr i="1" lang="en-GB">
                <a:highlight>
                  <a:srgbClr val="FAFAFA"/>
                </a:highlight>
              </a:rPr>
              <a:t>/zabbix</a:t>
            </a:r>
            <a:endParaRPr i="1">
              <a:highlight>
                <a:srgbClr val="FAFAFA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highlight>
                  <a:srgbClr val="FAFAFA"/>
                </a:highlight>
              </a:rPr>
              <a:t>Right screen appears on successful server installation.</a:t>
            </a:r>
            <a:endParaRPr>
              <a:highlight>
                <a:srgbClr val="FAFAFA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highlight>
                  <a:srgbClr val="FAFAFA"/>
                </a:highlight>
              </a:rPr>
              <a:t>Enter relevant database and server details.</a:t>
            </a:r>
            <a:endParaRPr>
              <a:highlight>
                <a:srgbClr val="FAFAFA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>
                <a:highlight>
                  <a:srgbClr val="FAFAFA"/>
                </a:highlight>
              </a:rPr>
              <a:t>Login screen appears after finishing configuration.</a:t>
            </a:r>
            <a:endParaRPr>
              <a:highlight>
                <a:srgbClr val="FAFAFA"/>
              </a:highlight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125" y="2078875"/>
            <a:ext cx="2763175" cy="16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300" y="2096775"/>
            <a:ext cx="2000600" cy="222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appears after login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220697"/>
            <a:ext cx="7504199" cy="415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7650" y="129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Working:</a:t>
            </a:r>
            <a:endParaRPr sz="1800"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463375" y="1920350"/>
            <a:ext cx="2973000" cy="27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Zabbix web-based GUI enables users to view their IT environment via customizable dashboards based on widgets, graphs, network maps, slideshows and reports.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35400" y="1407800"/>
            <a:ext cx="41064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Zabbix works via three discovery mode options: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>
                <a:solidFill>
                  <a:srgbClr val="666666"/>
                </a:solidFill>
              </a:rPr>
              <a:t>Network discovery </a:t>
            </a:r>
            <a:r>
              <a:rPr lang="en-GB" sz="1400"/>
              <a:t>- periodically scans an IT environment and record a device’s type, IP address, status, uptimes and downtimes</a:t>
            </a:r>
            <a:endParaRPr sz="1400"/>
          </a:p>
          <a:p>
            <a:pPr indent="-317500" lvl="0" marL="9144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>
                <a:solidFill>
                  <a:srgbClr val="666666"/>
                </a:solidFill>
              </a:rPr>
              <a:t>Low-level discovery</a:t>
            </a:r>
            <a:r>
              <a:rPr lang="en-GB" sz="1400"/>
              <a:t> - automatically creates items, triggers and graphs based on the discovered device. </a:t>
            </a:r>
            <a:endParaRPr sz="1400"/>
          </a:p>
          <a:p>
            <a:pPr indent="-317500" lvl="0" marL="9144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>
                <a:solidFill>
                  <a:srgbClr val="666666"/>
                </a:solidFill>
              </a:rPr>
              <a:t>Auto discovery</a:t>
            </a:r>
            <a:r>
              <a:rPr lang="en-GB" sz="1400"/>
              <a:t> - automatically monitors any discovered device using a Zabbix agent.</a:t>
            </a:r>
            <a:endParaRPr sz="1400"/>
          </a:p>
          <a:p>
            <a:pPr indent="0" lvl="0" marL="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8600"/>
            <a:ext cx="4416173" cy="248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-GB">
                <a:latin typeface="Economica"/>
                <a:ea typeface="Economica"/>
                <a:cs typeface="Economica"/>
                <a:sym typeface="Economica"/>
              </a:rPr>
              <a:t>olasoft Capsa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5118800" y="294325"/>
            <a:ext cx="3374400" cy="4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</a:rPr>
              <a:t>Introduction:</a:t>
            </a:r>
            <a:endParaRPr sz="16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Capsa is the name of the packet analyzer developed by colosoft and there are three editions available.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tool provides a powerful and comprehensive packet capture and analysis solution.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Traditional Network Analyzers are used to capture packets and analyze</a:t>
            </a:r>
            <a:r>
              <a:rPr lang="en-GB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730000" y="1897825"/>
            <a:ext cx="3709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Portable Network Analyzer and Diagnostics tool</a:t>
            </a:r>
            <a:endParaRPr sz="14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444" y="3608049"/>
            <a:ext cx="1373756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43400" y="1407800"/>
            <a:ext cx="82026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Set-up and Configuration: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There are 3 editions of Capsa available - </a:t>
            </a:r>
            <a:r>
              <a:rPr b="1" lang="en-GB" sz="1400"/>
              <a:t>Capsa Standard Edition, Capsa Enterprise Edition, Capsa Free Edition.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enterprise edition is the flagship of Colasoft Capsa </a:t>
            </a:r>
            <a:r>
              <a:rPr b="1" lang="en-GB" sz="1400">
                <a:solidFill>
                  <a:srgbClr val="CC0000"/>
                </a:solidFill>
              </a:rPr>
              <a:t>packet </a:t>
            </a:r>
            <a:r>
              <a:rPr lang="en-GB" sz="1400"/>
              <a:t>analyzer family, it supports both </a:t>
            </a:r>
            <a:r>
              <a:rPr b="1" lang="en-GB" sz="1400"/>
              <a:t>Ethernet</a:t>
            </a:r>
            <a:r>
              <a:rPr lang="en-GB" sz="1400"/>
              <a:t> and </a:t>
            </a:r>
            <a:r>
              <a:rPr b="1" lang="en-GB" sz="1400"/>
              <a:t>WLAN. </a:t>
            </a:r>
            <a:r>
              <a:rPr lang="en-GB" sz="1400"/>
              <a:t>It does real-time packet capturing and analysis as well as past-time events analysis.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Standard edition is an </a:t>
            </a:r>
            <a:r>
              <a:rPr b="1" lang="en-GB" sz="1400">
                <a:solidFill>
                  <a:srgbClr val="CC0000"/>
                </a:solidFill>
              </a:rPr>
              <a:t>Ethernet</a:t>
            </a:r>
            <a:r>
              <a:rPr lang="en-GB" sz="1400"/>
              <a:t> packet analyzer. It does network monitoring, troubleshooting and analyzing.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free edition is a </a:t>
            </a:r>
            <a:r>
              <a:rPr b="1" lang="en-GB" sz="1400">
                <a:solidFill>
                  <a:srgbClr val="CC0000"/>
                </a:solidFill>
              </a:rPr>
              <a:t>freeware Ethernet</a:t>
            </a:r>
            <a:r>
              <a:rPr lang="en-GB" sz="1400"/>
              <a:t> packet analyzer. It is used by network geeks to learn protocols, packets and other network relating knowledge.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0400" y="1407700"/>
            <a:ext cx="3296100" cy="29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Capsa is a windows based tool. We shall use the enterprise edition and understand the features involved.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installation and configuration are rather simple compared to other tools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The link below downloads a ‘.exe’. Execute the file and the application is ready to use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 </a:t>
            </a:r>
            <a:endParaRPr sz="140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4620" l="0" r="0" t="-4620"/>
          <a:stretch/>
        </p:blipFill>
        <p:spPr>
          <a:xfrm>
            <a:off x="3686850" y="1271325"/>
            <a:ext cx="5242627" cy="31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1115100" y="4540750"/>
            <a:ext cx="77019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https://www.colasoft.com/download/products/download_capsa.php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0400" y="1407700"/>
            <a:ext cx="31149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 shown the tool identifies available network adaptors. Select the one  we need to monitor and press ‘</a:t>
            </a:r>
            <a:r>
              <a:rPr b="1" lang="en-GB" sz="1400"/>
              <a:t>Start</a:t>
            </a:r>
            <a:r>
              <a:rPr lang="en-GB" sz="1400"/>
              <a:t>’.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start and stop buttons on the top left corner are provided to start and stop packet capturing and analysis.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packets captured can also be saved to the system.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 </a:t>
            </a:r>
            <a:endParaRPr sz="1400"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4999" l="0" r="0" t="-5000"/>
          <a:stretch/>
        </p:blipFill>
        <p:spPr>
          <a:xfrm>
            <a:off x="3537500" y="1317275"/>
            <a:ext cx="5413901" cy="304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38825" y="1407700"/>
            <a:ext cx="31371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Features: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VoIP Analysis: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Capsa has VoIP(Voice over Internet Protocol) analysis module to capture and analyse VoIP calls and graphically display VoIP analysis results.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VoIP explorer groups all private and public IP addresses  for VoIP calls.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3840" l="0" r="0" t="-3840"/>
          <a:stretch/>
        </p:blipFill>
        <p:spPr>
          <a:xfrm>
            <a:off x="3575936" y="1407700"/>
            <a:ext cx="5241038" cy="30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Anything here?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classification is a process which categorises the computer network traffic based on various parameters.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These parameters include port numbers, protocols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Various open source tools are available to monitor and classify network traffic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698400" y="1407700"/>
            <a:ext cx="30486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2"/>
                </a:solidFill>
              </a:rPr>
              <a:t>Notifying alarms by Emails &amp; Audio:</a:t>
            </a:r>
            <a:r>
              <a:rPr b="1" lang="en-GB" sz="1500">
                <a:solidFill>
                  <a:schemeClr val="accent2"/>
                </a:solidFill>
              </a:rPr>
              <a:t> </a:t>
            </a:r>
            <a:endParaRPr b="1" sz="15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 can create alarm rules to watch network anomalies, in case of excessive traffic throughput, excessive broadcast packets, etc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 make an alarm go to Node explorer and select ‘Make Alarm’ under it or directly select ‘Alarm’ under Analysis.</a:t>
            </a:r>
            <a:endParaRPr sz="14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000" y="1407700"/>
            <a:ext cx="5092200" cy="286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658200" y="1357450"/>
            <a:ext cx="30387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Task scheduler: Auto-run Packet Capture: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Task scheduler provides the ability to run packet  capture and  analysis at  pre-defined automatically, which can be scheduled to run one-time, daily or weekly.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Task scheduler is found under System on the top left corner.</a:t>
            </a:r>
            <a:endParaRPr sz="14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825" y="1449600"/>
            <a:ext cx="5142302" cy="289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658200" y="1357450"/>
            <a:ext cx="30387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Powerful  TCP flow Analysis: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TCP packets give information to help us troubleshoot networks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example: Slow Network like slow website response, slow CRM transactions and slow downloading or uploading etc.</a:t>
            </a:r>
            <a:endParaRPr sz="140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00" y="1459625"/>
            <a:ext cx="5142302" cy="289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658200" y="1347400"/>
            <a:ext cx="78306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E</a:t>
            </a:r>
            <a:r>
              <a:rPr b="1" lang="en-GB" sz="1400">
                <a:solidFill>
                  <a:schemeClr val="accent2"/>
                </a:solidFill>
              </a:rPr>
              <a:t>xtended Network Analysis: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The Capsa Network Analyzer performs traffic statistics as well as Security Analysis. Security Analysis detects the following network anomalies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ARP attack</a:t>
            </a:r>
            <a:r>
              <a:rPr lang="en-GB" sz="1400"/>
              <a:t> - The malicious source machine can be found by the MAC address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Worm activity</a:t>
            </a:r>
            <a:r>
              <a:rPr lang="en-GB" sz="1400"/>
              <a:t> - Worms are identified by their network activity and are located with their IP addresses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Dos attack</a:t>
            </a:r>
            <a:r>
              <a:rPr lang="en-GB" sz="1400"/>
              <a:t> - Capsa detects both compromised machine and machine under Dos attack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TCP port Scanning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Suspicious conversation</a:t>
            </a:r>
            <a:r>
              <a:rPr lang="en-GB" sz="1400"/>
              <a:t> - Suppose MSN is blocked in our network and HTTP port 80 is open for web browsing. A malicious user could change MSN port to 80 to chat with others.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2150" y="1347400"/>
            <a:ext cx="3747000" cy="3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Versatile Traffic and Bandwidth Statistics: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Dashboard tab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summary tab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physical Endpoint and IP endpoint tabs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protocol tab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conversation tabs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Monitor Network traffic in the Matrix Tab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944" y="1731451"/>
            <a:ext cx="4686730" cy="26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727650" y="133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Advanced Network protocol Analysis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727650" y="1697125"/>
            <a:ext cx="3341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</a:t>
            </a:r>
            <a:r>
              <a:rPr lang="en-GB" sz="1400"/>
              <a:t>rotocol is a convention or standard that controls or enables the connection, communication, and data transfer between two computing endpoints.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Analyze Protocols with Capsa - network application which has generated the largest traffic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Comprehensive Protocol Statistics in the Protocol Tab - protocols detected are listed with detailed traffic</a:t>
            </a:r>
            <a:endParaRPr sz="1400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825" y="1697125"/>
            <a:ext cx="4770451" cy="268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536775" y="1376300"/>
            <a:ext cx="25977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Drilldown on a Single Protocol - Capsa’s Node Explorer window allows network administrators to carry out drill down analysis on a single protocol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350" y="1376300"/>
            <a:ext cx="5513851" cy="310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76900" y="1347400"/>
            <a:ext cx="35409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Multiple Network Behaviour Monitoring: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logs in Colasoft Capsa can record global or scope-specific network events, containing 9 types of log primarily generated by the advanced analyzers: DNS analysis, Email messages, FTP transfers, HTTP webpage visits, VoIP calls, VoIP signalings and activities of 3 instant messengers: ICQ activities, MSN activities and Yahoo Messenger activities.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700" y="1786200"/>
            <a:ext cx="4954848" cy="27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Packet Decoding</a:t>
            </a:r>
            <a:endParaRPr sz="1400">
              <a:solidFill>
                <a:srgbClr val="6FA8D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608900" y="1777500"/>
            <a:ext cx="35100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Capsa is able to capture all network packets transmitted on network and displays detailed packet decoding information in Hex, ASCII and EBCDIC. </a:t>
            </a:r>
            <a:endParaRPr sz="15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Packet list - table offers the list of packets captured from the node selected in the </a:t>
            </a:r>
            <a:r>
              <a:rPr b="1"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Node Explorer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Packet decoding information helps troubleshooting network to track down security vulnerability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900" y="1853850"/>
            <a:ext cx="4830274" cy="27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658200" y="1347400"/>
            <a:ext cx="33501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2"/>
                </a:solidFill>
              </a:rPr>
              <a:t>Visualized Connections in Matrix: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matrix tab visualizes all the network connections and traffic details in a single graph. The nodes around the elongated ellipse display the hosts in the network; the weight of the line between nodes indicates the traffic, and the color indicates status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025" y="1570424"/>
            <a:ext cx="4782374" cy="269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Monitoring network traffic:</a:t>
            </a:r>
            <a:endParaRPr sz="16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806875"/>
            <a:ext cx="60324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There are two methods to monitor network traffic: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Mirrored ports ( SPAN - Switch Port Analyzer 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Network Tap ( Terminal port Access 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Mirrored </a:t>
            </a:r>
            <a:r>
              <a:rPr b="1" lang="en-GB" sz="1500">
                <a:solidFill>
                  <a:schemeClr val="dk1"/>
                </a:solidFill>
              </a:rPr>
              <a:t>Ports :</a:t>
            </a:r>
            <a:endParaRPr b="1" sz="1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SPAN or roving analysis is a method for observing network traffic in a non-intrusive manner.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is a software feature built into a network switch or a router that creates a copy of selected packets passing through device and sends them to a designated mirror port.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is used on simpler systems to monitor multiple stations at once.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6795175" y="1319125"/>
            <a:ext cx="20730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175" y="1822053"/>
            <a:ext cx="2039675" cy="286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1707800" y="1269650"/>
            <a:ext cx="6469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Clicking on a single node, administrators can view its detailed traffic information.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4560" l="0" r="0" t="-4560"/>
          <a:stretch/>
        </p:blipFill>
        <p:spPr>
          <a:xfrm>
            <a:off x="1808275" y="1652050"/>
            <a:ext cx="5937101" cy="33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4653575" y="857800"/>
            <a:ext cx="4163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656700" y="1367500"/>
            <a:ext cx="78306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b="1" lang="en-GB" sz="1400">
                <a:solidFill>
                  <a:schemeClr val="accent2"/>
                </a:solidFill>
              </a:rPr>
              <a:t>Powerful Conversation Analysis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b="1" lang="en-GB" sz="1400">
                <a:solidFill>
                  <a:schemeClr val="accent2"/>
                </a:solidFill>
              </a:rPr>
              <a:t>Useful &amp; Valuable built-in tools  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b="1" lang="en-GB" sz="1400">
                <a:solidFill>
                  <a:schemeClr val="accent2"/>
                </a:solidFill>
              </a:rPr>
              <a:t>Extensive statistics of each host</a:t>
            </a:r>
            <a:endParaRPr b="1" sz="1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 tap (Terminal Access Tap):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718200"/>
            <a:ext cx="5966100" cy="25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An alternative solution for long-term monitoring maybe TAP.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This is a hardware device which can passively capture traffic on a network, and is commonly used to monitor the network traffic between two points in the network.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device can connect and disconnect to the network without disturbing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visibility into the network, a TAP can be placed between the router and the switch.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Network TAPs (1:1 ratio)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Aggregation TAPs (Many:1 ratio)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Regeneration TAPs (1:Many ratio) </a:t>
            </a:r>
            <a:endParaRPr sz="1400"/>
          </a:p>
        </p:txBody>
      </p:sp>
      <p:sp>
        <p:nvSpPr>
          <p:cNvPr id="108" name="Google Shape;108;p16"/>
          <p:cNvSpPr txBox="1"/>
          <p:nvPr/>
        </p:nvSpPr>
        <p:spPr>
          <a:xfrm>
            <a:off x="6917125" y="1751450"/>
            <a:ext cx="18846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542" y="1595488"/>
            <a:ext cx="2112833" cy="28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70200" y="13526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Economica"/>
                <a:ea typeface="Economica"/>
                <a:cs typeface="Economica"/>
                <a:sym typeface="Economica"/>
              </a:rPr>
              <a:t>ZABBIX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5" name="Google Shape;115;p17"/>
          <p:cNvSpPr txBox="1"/>
          <p:nvPr>
            <p:ph idx="2" type="body"/>
          </p:nvPr>
        </p:nvSpPr>
        <p:spPr>
          <a:xfrm>
            <a:off x="5152400" y="543450"/>
            <a:ext cx="33744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</a:rPr>
              <a:t>Introduction</a:t>
            </a:r>
            <a:endParaRPr sz="16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Zabbix is an open source distributed monitoring tool including networks, servers, virtual machines and cloud services.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provides monitoring metrics such as network utilization, CPU load and disk space consumption.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The software monitors operations on Linux, Mac OS X, Solaris and other operating systems.</a:t>
            </a:r>
            <a:endParaRPr sz="1400"/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770200" y="19702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Enterprise Class Open Source tool</a:t>
            </a:r>
            <a:endParaRPr sz="14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37" y="3971450"/>
            <a:ext cx="1349328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Features included in Zabbix</a:t>
            </a:r>
            <a:r>
              <a:rPr lang="en-GB" sz="2000"/>
              <a:t>:</a:t>
            </a:r>
            <a:endParaRPr sz="1100"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1784700"/>
            <a:ext cx="76887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Zabbix uses several options for collecting metrics, including agentless monitoring of user services and client-server architecture. To collect server metrics, it uses a small agent on the monitored client to gather data and send it to zabbix server.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Java management extensions (JMX), web monitoring and other methods are also alternatives to using agents. In Zabbix, JMX can be used to monitor Java-based applications. 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Web monitoring is used to check the availability of websites and supports HTTP and HTTPS. Zabbix collects data relating to the average download speed of a scenario, errors and error messages, response time and more.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Components:</a:t>
            </a:r>
            <a:endParaRPr sz="2000"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1795800"/>
            <a:ext cx="7688700" cy="3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It consists of several major components.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Zabbix Server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Central component to which agents report availability and integrity information and statistics.</a:t>
            </a:r>
            <a:endParaRPr sz="14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Database storage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All configuration information as well as the data gathered by Zabbix is stored in a database. </a:t>
            </a:r>
            <a:endParaRPr sz="14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Zabbix Proxy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</a:t>
            </a:r>
            <a:r>
              <a:rPr lang="en-GB" sz="1400"/>
              <a:t>ollects performance and availability data on behalf of Zabbix server.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400" cy="1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 </a:t>
            </a:r>
            <a:endParaRPr sz="600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325" y="1664600"/>
            <a:ext cx="45933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Zabbix Agents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They are deployed on monitoring targets to actively monitor local resources and applications and report the gathered data to Zabbix server. </a:t>
            </a:r>
            <a:endParaRPr sz="14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Web Interface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The interface is part of Zabbix server, and usually (but not necessarily) runs on the same physical machine as the one running the server.</a:t>
            </a:r>
            <a:endParaRPr sz="1400"/>
          </a:p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5604425" y="1711575"/>
            <a:ext cx="28134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625" y="1853050"/>
            <a:ext cx="2959250" cy="22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Installation &amp; Configuration</a:t>
            </a:r>
            <a:endParaRPr sz="200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1889725"/>
            <a:ext cx="296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Firstly, go to the zabbix product download page and select the zabbix version and the OS on which it is to be installed.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database and web server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Get and install the corresponding zabbix repository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000" y="1889726"/>
            <a:ext cx="4582876" cy="25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